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7" r:id="rId2"/>
    <p:sldId id="258" r:id="rId3"/>
    <p:sldId id="282" r:id="rId4"/>
    <p:sldId id="283" r:id="rId5"/>
    <p:sldId id="285" r:id="rId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09-Nov-22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09-Nov-22</a:t>
            </a:fld>
            <a:endParaRPr lang="en-US"/>
          </a:p>
        </p:txBody>
      </p:sp>
      <p:sp>
        <p:nvSpPr>
          <p:cNvPr id="4" name="Holder 4"/>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09-Nov-22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09-Nov-22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438400"/>
            <a:ext cx="7086600" cy="629018"/>
          </a:xfrm>
          <a:prstGeom prst="rect">
            <a:avLst/>
          </a:prstGeom>
        </p:spPr>
        <p:txBody>
          <a:bodyPr vert="horz" wrap="square" lIns="0" tIns="13335" rIns="0" bIns="0" rtlCol="0">
            <a:spAutoFit/>
          </a:bodyPr>
          <a:lstStyle/>
          <a:p>
            <a:pPr marR="228600" algn="ctr">
              <a:lnSpc>
                <a:spcPct val="100000"/>
              </a:lnSpc>
              <a:spcBef>
                <a:spcPts val="105"/>
              </a:spcBef>
            </a:pPr>
            <a:r>
              <a:rPr lang="en-US" sz="4000" b="1" dirty="0" smtClean="0">
                <a:solidFill>
                  <a:srgbClr val="FF0000"/>
                </a:solidFill>
                <a:latin typeface="Times New Roman"/>
                <a:cs typeface="Times New Roman"/>
              </a:rPr>
              <a:t>COMPUTER ETHICS</a:t>
            </a:r>
            <a:endParaRPr sz="4000" b="1" dirty="0">
              <a:solidFill>
                <a:srgbClr val="FF0000"/>
              </a:solidFill>
              <a:latin typeface="Times New Roman"/>
              <a:cs typeface="Times New Roman"/>
            </a:endParaRPr>
          </a:p>
        </p:txBody>
      </p:sp>
      <p:sp>
        <p:nvSpPr>
          <p:cNvPr id="5" name="مربع نص 4"/>
          <p:cNvSpPr txBox="1"/>
          <p:nvPr/>
        </p:nvSpPr>
        <p:spPr>
          <a:xfrm>
            <a:off x="152400" y="3429000"/>
            <a:ext cx="8991600" cy="6309420"/>
          </a:xfrm>
          <a:prstGeom prst="rect">
            <a:avLst/>
          </a:prstGeom>
          <a:noFill/>
        </p:spPr>
        <p:txBody>
          <a:bodyPr wrap="square" rtlCol="1">
            <a:spAutoFit/>
          </a:bodyPr>
          <a:lstStyle/>
          <a:p>
            <a:pPr algn="ctr"/>
            <a:r>
              <a:rPr lang="ar-IQ" sz="2800" b="1" dirty="0" smtClean="0"/>
              <a:t>المحاضرة الثانية</a:t>
            </a:r>
            <a:endParaRPr lang="en-US" sz="2800" b="1" dirty="0" smtClean="0"/>
          </a:p>
          <a:p>
            <a:pPr algn="ctr"/>
            <a:r>
              <a:rPr lang="ar-IQ" sz="2800" b="1" dirty="0" smtClean="0"/>
              <a:t>تتضمن المواضيع الاتية:</a:t>
            </a:r>
          </a:p>
          <a:p>
            <a:pPr marL="514350" indent="-514350">
              <a:buAutoNum type="arabicPeriod"/>
            </a:pPr>
            <a:r>
              <a:rPr lang="en-US" sz="2000" b="1" dirty="0" smtClean="0">
                <a:solidFill>
                  <a:srgbClr val="FF0000"/>
                </a:solidFill>
              </a:rPr>
              <a:t>Definition </a:t>
            </a:r>
            <a:r>
              <a:rPr lang="en-US" sz="2000" b="1" dirty="0">
                <a:solidFill>
                  <a:srgbClr val="FF0000"/>
                </a:solidFill>
              </a:rPr>
              <a:t>of Ethics</a:t>
            </a:r>
            <a:r>
              <a:rPr lang="en-US" sz="2000" b="1" dirty="0" smtClean="0">
                <a:solidFill>
                  <a:srgbClr val="FF0000"/>
                </a:solidFill>
              </a:rPr>
              <a:t>:</a:t>
            </a:r>
          </a:p>
          <a:p>
            <a:pPr marL="514350" indent="-514350">
              <a:buAutoNum type="arabicPeriod"/>
            </a:pPr>
            <a:r>
              <a:rPr lang="en-US" sz="2000" b="1" dirty="0">
                <a:solidFill>
                  <a:srgbClr val="FF0000"/>
                </a:solidFill>
              </a:rPr>
              <a:t>Computer </a:t>
            </a:r>
            <a:r>
              <a:rPr lang="en-US" sz="2000" b="1" dirty="0" smtClean="0">
                <a:solidFill>
                  <a:srgbClr val="FF0000"/>
                </a:solidFill>
              </a:rPr>
              <a:t>Ethics</a:t>
            </a:r>
            <a:r>
              <a:rPr lang="en-US" sz="2000" b="1" dirty="0">
                <a:solidFill>
                  <a:srgbClr val="FF0000"/>
                </a:solidFill>
              </a:rPr>
              <a:t> </a:t>
            </a:r>
            <a:r>
              <a:rPr lang="en-US" sz="2000" b="1" dirty="0" smtClean="0">
                <a:solidFill>
                  <a:srgbClr val="FF0000"/>
                </a:solidFill>
              </a:rPr>
              <a:t>   </a:t>
            </a:r>
          </a:p>
          <a:p>
            <a:pPr marL="514350" indent="-514350">
              <a:buFontTx/>
              <a:buAutoNum type="arabicPeriod"/>
            </a:pPr>
            <a:r>
              <a:rPr lang="en-US" sz="2000" b="1" dirty="0">
                <a:solidFill>
                  <a:srgbClr val="FF0000"/>
                </a:solidFill>
              </a:rPr>
              <a:t>Ethical </a:t>
            </a:r>
            <a:r>
              <a:rPr lang="en-US" sz="2000" b="1" dirty="0" smtClean="0">
                <a:solidFill>
                  <a:srgbClr val="FF0000"/>
                </a:solidFill>
              </a:rPr>
              <a:t>rules</a:t>
            </a:r>
            <a:endParaRPr lang="en-US" sz="2000" b="1" dirty="0">
              <a:solidFill>
                <a:srgbClr val="FF0000"/>
              </a:solidFill>
            </a:endParaRPr>
          </a:p>
          <a:p>
            <a:r>
              <a:rPr lang="en-US" sz="2000" b="1" dirty="0" smtClean="0">
                <a:solidFill>
                  <a:srgbClr val="FF0000"/>
                </a:solidFill>
              </a:rPr>
              <a:t>4.    Ethics </a:t>
            </a:r>
            <a:r>
              <a:rPr lang="en-US" sz="2000" b="1" dirty="0">
                <a:solidFill>
                  <a:srgbClr val="FF0000"/>
                </a:solidFill>
              </a:rPr>
              <a:t>Philosophical Issues</a:t>
            </a:r>
          </a:p>
          <a:p>
            <a:r>
              <a:rPr lang="en-US" sz="2000" b="1" smtClean="0">
                <a:solidFill>
                  <a:srgbClr val="FF0000"/>
                </a:solidFill>
              </a:rPr>
              <a:t>      -</a:t>
            </a:r>
            <a:r>
              <a:rPr lang="en-US" sz="2000" b="1" dirty="0" smtClean="0">
                <a:solidFill>
                  <a:srgbClr val="FF0000"/>
                </a:solidFill>
              </a:rPr>
              <a:t>Ethics Theories:-</a:t>
            </a:r>
          </a:p>
          <a:p>
            <a:r>
              <a:rPr lang="en-US" sz="2000" b="1" dirty="0">
                <a:solidFill>
                  <a:srgbClr val="FF0000"/>
                </a:solidFill>
              </a:rPr>
              <a:t>1.Utilitarianism </a:t>
            </a:r>
            <a:r>
              <a:rPr lang="en-US" sz="2000" b="1" dirty="0" smtClean="0">
                <a:solidFill>
                  <a:srgbClr val="FF0000"/>
                </a:solidFill>
              </a:rPr>
              <a:t>Theory</a:t>
            </a:r>
          </a:p>
          <a:p>
            <a:r>
              <a:rPr lang="en-US" sz="2000" b="1" dirty="0">
                <a:solidFill>
                  <a:srgbClr val="FF0000"/>
                </a:solidFill>
              </a:rPr>
              <a:t>2.Right Theory </a:t>
            </a:r>
          </a:p>
          <a:p>
            <a:r>
              <a:rPr lang="en-US" sz="2000" b="1" dirty="0" smtClean="0">
                <a:solidFill>
                  <a:srgbClr val="FF0000"/>
                </a:solidFill>
              </a:rPr>
              <a:t>3.Justice </a:t>
            </a:r>
            <a:r>
              <a:rPr lang="en-US" sz="2000" b="1" dirty="0">
                <a:solidFill>
                  <a:srgbClr val="FF0000"/>
                </a:solidFill>
              </a:rPr>
              <a:t>Theory </a:t>
            </a:r>
          </a:p>
          <a:p>
            <a:endParaRPr lang="en-US" sz="2000" b="1" dirty="0">
              <a:solidFill>
                <a:srgbClr val="FF0000"/>
              </a:solidFill>
            </a:endParaRPr>
          </a:p>
          <a:p>
            <a:endParaRPr lang="en-US" sz="2800" b="1" dirty="0" smtClean="0">
              <a:solidFill>
                <a:srgbClr val="FF0000"/>
              </a:solidFill>
            </a:endParaRPr>
          </a:p>
          <a:p>
            <a:endParaRPr lang="en-US" sz="2800" b="1" dirty="0">
              <a:solidFill>
                <a:srgbClr val="FF0000"/>
              </a:solidFill>
            </a:endParaRPr>
          </a:p>
          <a:p>
            <a:pPr marL="514350" indent="-514350" algn="ctr">
              <a:buFontTx/>
              <a:buAutoNum type="arabicPeriod"/>
            </a:pPr>
            <a:endParaRPr lang="en-US" sz="2800" b="1" dirty="0">
              <a:solidFill>
                <a:srgbClr val="FF0000"/>
              </a:solidFill>
            </a:endParaRPr>
          </a:p>
          <a:p>
            <a:pPr marL="514350" indent="-514350" algn="ctr">
              <a:buAutoNum type="arabicPeriod"/>
            </a:pPr>
            <a:endParaRPr lang="en-US" sz="2800" b="1" dirty="0" smtClean="0">
              <a:solidFill>
                <a:srgbClr val="FF0000"/>
              </a:solidFill>
            </a:endParaRPr>
          </a:p>
          <a:p>
            <a:pPr marL="514350" indent="-514350" algn="ctr">
              <a:buAutoNum type="arabicPeriod"/>
            </a:pPr>
            <a:endParaRPr lang="en-US" sz="2800" b="1" dirty="0">
              <a:solidFill>
                <a:srgbClr val="FF0000"/>
              </a:solidFill>
            </a:endParaRPr>
          </a:p>
          <a:p>
            <a:pPr algn="ctr"/>
            <a:endParaRPr lang="ar-IQ"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2" name="مربع نص 1"/>
          <p:cNvSpPr txBox="1"/>
          <p:nvPr/>
        </p:nvSpPr>
        <p:spPr>
          <a:xfrm>
            <a:off x="514476" y="533400"/>
            <a:ext cx="8096124" cy="5601533"/>
          </a:xfrm>
          <a:prstGeom prst="rect">
            <a:avLst/>
          </a:prstGeom>
          <a:noFill/>
        </p:spPr>
        <p:txBody>
          <a:bodyPr wrap="square" rtlCol="1">
            <a:spAutoFit/>
          </a:bodyPr>
          <a:lstStyle/>
          <a:p>
            <a:r>
              <a:rPr lang="en-US" sz="2000" b="1" dirty="0">
                <a:solidFill>
                  <a:srgbClr val="FF0000"/>
                </a:solidFill>
              </a:rPr>
              <a:t>Definition of Ethics:</a:t>
            </a:r>
          </a:p>
          <a:p>
            <a:r>
              <a:rPr lang="en-US" sz="2000" dirty="0"/>
              <a:t>      It is a set of common rules, principles and values to deal with people in a particular society.</a:t>
            </a:r>
          </a:p>
          <a:p>
            <a:r>
              <a:rPr lang="en-US" sz="2000" b="1" dirty="0" smtClean="0">
                <a:solidFill>
                  <a:srgbClr val="FF0000"/>
                </a:solidFill>
              </a:rPr>
              <a:t>Computer </a:t>
            </a:r>
            <a:r>
              <a:rPr lang="en-US" sz="2000" b="1" dirty="0">
                <a:solidFill>
                  <a:srgbClr val="FF0000"/>
                </a:solidFill>
              </a:rPr>
              <a:t>Ethics:</a:t>
            </a:r>
            <a:r>
              <a:rPr lang="en-US" sz="2000" dirty="0"/>
              <a:t>  is a new branch of ethics that is growing and changing rapidly as computer technology also grows and develops. The term "computer ethics" is open to interpretations both broad and narrow. </a:t>
            </a:r>
            <a:endParaRPr lang="en-US" sz="2000" dirty="0" smtClean="0"/>
          </a:p>
          <a:p>
            <a:endParaRPr lang="en-US" sz="2000" dirty="0"/>
          </a:p>
          <a:p>
            <a:pPr algn="just"/>
            <a:r>
              <a:rPr lang="en-US" sz="2000" dirty="0"/>
              <a:t>On the one hand, for example, computer ethics might be understood very narrowly as the efforts of professional philosophers to apply traditional ethical theories like utilitarianism, Kantianism or virtue ethics to issues regarding the use of computer technology. On the other hand, it is possible to construe computer ethics in a very broad way to include, as well, standards of professional practice codes of conduct, aspects of computer law, public policy, corporate ethics--even certain topics in the sociology and psychology of computing.</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85800" y="457200"/>
            <a:ext cx="8077200" cy="6217087"/>
          </a:xfrm>
          <a:prstGeom prst="rect">
            <a:avLst/>
          </a:prstGeom>
          <a:noFill/>
        </p:spPr>
        <p:txBody>
          <a:bodyPr wrap="square" rtlCol="1">
            <a:spAutoFit/>
          </a:bodyPr>
          <a:lstStyle/>
          <a:p>
            <a:r>
              <a:rPr lang="en-US" sz="2000" b="1" dirty="0">
                <a:solidFill>
                  <a:srgbClr val="FF0000"/>
                </a:solidFill>
              </a:rPr>
              <a:t>Ethical rules: -</a:t>
            </a:r>
          </a:p>
          <a:p>
            <a:r>
              <a:rPr lang="en-US" sz="2000" dirty="0"/>
              <a:t> </a:t>
            </a:r>
          </a:p>
          <a:p>
            <a:r>
              <a:rPr lang="en-US" sz="2000" dirty="0"/>
              <a:t>1.	Commitment to honesty in all their dealings, even with themselves.</a:t>
            </a:r>
          </a:p>
          <a:p>
            <a:r>
              <a:rPr lang="en-US" sz="2000" dirty="0"/>
              <a:t>2.	Dedication in performing all kinds of work.</a:t>
            </a:r>
          </a:p>
          <a:p>
            <a:r>
              <a:rPr lang="en-US" sz="2000" dirty="0"/>
              <a:t>3.	Not to spy and attack the privacy and rights of others.</a:t>
            </a:r>
          </a:p>
          <a:p>
            <a:pPr marL="457200" indent="-457200">
              <a:buAutoNum type="arabicPeriod" startAt="4"/>
            </a:pPr>
            <a:r>
              <a:rPr lang="en-US" sz="2000" dirty="0" smtClean="0"/>
              <a:t>Do </a:t>
            </a:r>
            <a:r>
              <a:rPr lang="en-US" sz="2000" dirty="0"/>
              <a:t>not tamper with and steal the rights of others</a:t>
            </a:r>
            <a:r>
              <a:rPr lang="en-US" sz="2000" dirty="0" smtClean="0"/>
              <a:t>.</a:t>
            </a:r>
          </a:p>
          <a:p>
            <a:endParaRPr lang="en-US" sz="2000" dirty="0"/>
          </a:p>
          <a:p>
            <a:r>
              <a:rPr lang="en-US" sz="2000" b="1" dirty="0">
                <a:solidFill>
                  <a:srgbClr val="FF0000"/>
                </a:solidFill>
              </a:rPr>
              <a:t>Today we are completely opposite in everything, is not it?</a:t>
            </a:r>
          </a:p>
          <a:p>
            <a:r>
              <a:rPr lang="en-US" sz="2000" dirty="0"/>
              <a:t>Yes, this is clear through our dealings with ourselves and with others as follows:</a:t>
            </a:r>
          </a:p>
          <a:p>
            <a:r>
              <a:rPr lang="en-US" sz="2000" dirty="0"/>
              <a:t>1. Many of us make lying a fundamental principle in all his dealings with others, but   even lie to himself.</a:t>
            </a:r>
          </a:p>
          <a:p>
            <a:r>
              <a:rPr lang="en-US" sz="2000" dirty="0"/>
              <a:t>2. Many of us do not work and do not learn with sincerity, but they feel this heavy burden on them do not know when they get rid of it.</a:t>
            </a:r>
          </a:p>
          <a:p>
            <a:r>
              <a:rPr lang="en-US" sz="2000" dirty="0"/>
              <a:t>3. Spying and assaulting each other on some.</a:t>
            </a:r>
          </a:p>
          <a:p>
            <a:r>
              <a:rPr lang="en-US" sz="2000" dirty="0"/>
              <a:t>4. Some enjoy reading about the privacy of others, violating their sanctities, distorting their reputation, etc.</a:t>
            </a:r>
          </a:p>
          <a:p>
            <a:endParaRPr lang="en-US" sz="2000" dirty="0"/>
          </a:p>
          <a:p>
            <a:endParaRPr lang="ar-IQ" dirty="0"/>
          </a:p>
        </p:txBody>
      </p:sp>
    </p:spTree>
    <p:extLst>
      <p:ext uri="{BB962C8B-B14F-4D97-AF65-F5344CB8AC3E}">
        <p14:creationId xmlns:p14="http://schemas.microsoft.com/office/powerpoint/2010/main" val="273634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81000" y="457200"/>
            <a:ext cx="8305800" cy="6524863"/>
          </a:xfrm>
          <a:prstGeom prst="rect">
            <a:avLst/>
          </a:prstGeom>
          <a:noFill/>
        </p:spPr>
        <p:txBody>
          <a:bodyPr wrap="square" rtlCol="1">
            <a:spAutoFit/>
          </a:bodyPr>
          <a:lstStyle/>
          <a:p>
            <a:r>
              <a:rPr lang="en-US" sz="2000" b="1" dirty="0" smtClean="0">
                <a:solidFill>
                  <a:srgbClr val="FF0000"/>
                </a:solidFill>
              </a:rPr>
              <a:t>2. Ethics Philosophical Issues</a:t>
            </a:r>
          </a:p>
          <a:p>
            <a:r>
              <a:rPr lang="en-US" sz="2000" b="1" dirty="0" smtClean="0">
                <a:solidFill>
                  <a:srgbClr val="FF0000"/>
                </a:solidFill>
              </a:rPr>
              <a:t>Ethics </a:t>
            </a:r>
            <a:r>
              <a:rPr lang="en-US" sz="2000" b="1" dirty="0">
                <a:solidFill>
                  <a:srgbClr val="FF0000"/>
                </a:solidFill>
              </a:rPr>
              <a:t>Theories</a:t>
            </a:r>
          </a:p>
          <a:p>
            <a:r>
              <a:rPr lang="en-US" sz="2000" dirty="0"/>
              <a:t>       The subject of work ethic is one of the most complex issues. Individuals with differing views tend to hold divergent views. There are important differences between them about the components of ethical behavior, how decisions must be made or the work done ethically. The field has four theories to describe the ethical frameworks used:</a:t>
            </a:r>
          </a:p>
          <a:p>
            <a:r>
              <a:rPr lang="en-US" sz="2000" dirty="0"/>
              <a:t> </a:t>
            </a:r>
          </a:p>
          <a:p>
            <a:r>
              <a:rPr lang="en-US" sz="2000" b="1" dirty="0">
                <a:solidFill>
                  <a:srgbClr val="FF0000"/>
                </a:solidFill>
              </a:rPr>
              <a:t>1.Utilitarianism Theory</a:t>
            </a:r>
          </a:p>
          <a:p>
            <a:r>
              <a:rPr lang="en-US" sz="2000" dirty="0"/>
              <a:t>      According to the view of utilitarian theory, the decision should be based on what is good for the largest number of people. In order to apply this theory, all people affected by the decision should be studied and then the solution that satisfies most of them is chosen. The utilitarian theory demands that the effects of the act be tested on the persons affected, including the person who already exists. From an ethical point of view if its aggregate net benefit exceeds the aggregate net benefits of any other act. The theory of utilitarianism determines whether the act is right or wrong by assessing its consequences.</a:t>
            </a:r>
          </a:p>
          <a:p>
            <a:endParaRPr lang="ar-IQ" dirty="0"/>
          </a:p>
        </p:txBody>
      </p:sp>
    </p:spTree>
    <p:extLst>
      <p:ext uri="{BB962C8B-B14F-4D97-AF65-F5344CB8AC3E}">
        <p14:creationId xmlns:p14="http://schemas.microsoft.com/office/powerpoint/2010/main" val="92580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457200" y="609600"/>
            <a:ext cx="8077200" cy="6217087"/>
          </a:xfrm>
          <a:prstGeom prst="rect">
            <a:avLst/>
          </a:prstGeom>
          <a:noFill/>
        </p:spPr>
        <p:txBody>
          <a:bodyPr wrap="square" rtlCol="1">
            <a:spAutoFit/>
          </a:bodyPr>
          <a:lstStyle/>
          <a:p>
            <a:r>
              <a:rPr lang="en-US" sz="2000" b="1" dirty="0">
                <a:solidFill>
                  <a:srgbClr val="FF0000"/>
                </a:solidFill>
              </a:rPr>
              <a:t>2.Right Theory </a:t>
            </a:r>
          </a:p>
          <a:p>
            <a:pPr algn="just"/>
            <a:r>
              <a:rPr lang="en-US" sz="2000" dirty="0"/>
              <a:t>       The authors of this theory believe that everyone has fundamental rights that should be respected and protected, such as the freedom to express opinion, privacy, equality, education, etc. So people look from an ethical point of view when looking at their health, which should not threaten unfamiliar products. , And they have the right not to be deceived or overlooked</a:t>
            </a:r>
          </a:p>
          <a:p>
            <a:pPr algn="just"/>
            <a:r>
              <a:rPr lang="en-US" sz="2000" dirty="0"/>
              <a:t>  </a:t>
            </a:r>
          </a:p>
          <a:p>
            <a:pPr algn="just"/>
            <a:r>
              <a:rPr lang="en-US" sz="2000" b="1" dirty="0">
                <a:solidFill>
                  <a:srgbClr val="FF0000"/>
                </a:solidFill>
              </a:rPr>
              <a:t>3.Justice Theory </a:t>
            </a:r>
          </a:p>
          <a:p>
            <a:pPr algn="just"/>
            <a:r>
              <a:rPr lang="en-US" sz="2000" dirty="0"/>
              <a:t>        The basis for this theory is that all people are treated fairly when making decisions. Justice here includes two types: distributive justice and procedural fairness. </a:t>
            </a:r>
          </a:p>
          <a:p>
            <a:pPr algn="just"/>
            <a:r>
              <a:rPr lang="en-US" sz="2000" dirty="0"/>
              <a:t> </a:t>
            </a:r>
          </a:p>
          <a:p>
            <a:pPr algn="just"/>
            <a:r>
              <a:rPr lang="en-US" sz="2000" dirty="0"/>
              <a:t> </a:t>
            </a:r>
            <a:r>
              <a:rPr lang="en-US" sz="2000" dirty="0" smtClean="0"/>
              <a:t>Distributive </a:t>
            </a:r>
            <a:r>
              <a:rPr lang="en-US" sz="2000" dirty="0"/>
              <a:t>Justice seeks the fairness of rewards, punishments, and results in the Organization, as it ascertains whether employees have received rewards commensurate with their performance or that there are no too many or too many rewards have been given to the employees. Procedural justice includes justice and regularity in the application of rules and procedures</a:t>
            </a:r>
          </a:p>
          <a:p>
            <a:endParaRPr lang="ar-IQ" dirty="0"/>
          </a:p>
        </p:txBody>
      </p:sp>
    </p:spTree>
    <p:extLst>
      <p:ext uri="{BB962C8B-B14F-4D97-AF65-F5344CB8AC3E}">
        <p14:creationId xmlns:p14="http://schemas.microsoft.com/office/powerpoint/2010/main" val="17540189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378</TotalTime>
  <Words>332</Words>
  <Application>Microsoft Office PowerPoint</Application>
  <PresentationFormat>On-screen Show (4:3)</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Century Schoolbook</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25</cp:revision>
  <dcterms:created xsi:type="dcterms:W3CDTF">2020-06-11T20:10:18Z</dcterms:created>
  <dcterms:modified xsi:type="dcterms:W3CDTF">2022-11-09T13:54:44Z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